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825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291350531107739"/>
          <c:y val="5.6561085972850679E-2"/>
          <c:w val="0.67830045523520488"/>
          <c:h val="0.81447963800904977"/>
        </c:manualLayout>
      </c:layout>
      <c:bar3DChart>
        <c:barDir val="col"/>
        <c:grouping val="clustered"/>
        <c:varyColors val="0"/>
        <c:ser>
          <c:idx val="14"/>
          <c:order val="0"/>
          <c:tx>
            <c:strRef>
              <c:f>Sheet1!$A$26</c:f>
              <c:strCache>
                <c:ptCount val="1"/>
                <c:pt idx="0">
                  <c:v>1st Qtr 20</c:v>
                </c:pt>
              </c:strCache>
            </c:strRef>
          </c:tx>
          <c:spPr>
            <a:solidFill>
              <a:srgbClr val="008080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Sheet1!$B$26</c:f>
              <c:numCache>
                <c:formatCode>#,##0</c:formatCode>
                <c:ptCount val="1"/>
                <c:pt idx="0">
                  <c:v>5440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5-44BE-81AC-34988C2724C9}"/>
            </c:ext>
          </c:extLst>
        </c:ser>
        <c:ser>
          <c:idx val="17"/>
          <c:order val="1"/>
          <c:tx>
            <c:strRef>
              <c:f>Sheet1!$A$27</c:f>
              <c:strCache>
                <c:ptCount val="1"/>
                <c:pt idx="0">
                  <c:v>2nd Qtr 20</c:v>
                </c:pt>
              </c:strCache>
            </c:strRef>
          </c:tx>
          <c:spPr>
            <a:solidFill>
              <a:srgbClr val="CCFFFF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Sheet1!$B$27</c:f>
              <c:numCache>
                <c:formatCode>#,##0</c:formatCode>
                <c:ptCount val="1"/>
                <c:pt idx="0">
                  <c:v>3436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5-44BE-81AC-34988C2724C9}"/>
            </c:ext>
          </c:extLst>
        </c:ser>
        <c:ser>
          <c:idx val="18"/>
          <c:order val="2"/>
          <c:tx>
            <c:strRef>
              <c:f>Sheet1!$A$28</c:f>
              <c:strCache>
                <c:ptCount val="1"/>
                <c:pt idx="0">
                  <c:v>3rd Qtr 20</c:v>
                </c:pt>
              </c:strCache>
            </c:strRef>
          </c:tx>
          <c:spPr>
            <a:solidFill>
              <a:srgbClr val="CCFFCC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Sheet1!$B$28</c:f>
              <c:numCache>
                <c:formatCode>#,##0</c:formatCode>
                <c:ptCount val="1"/>
                <c:pt idx="0">
                  <c:v>3808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85-44BE-81AC-34988C2724C9}"/>
            </c:ext>
          </c:extLst>
        </c:ser>
        <c:ser>
          <c:idx val="19"/>
          <c:order val="3"/>
          <c:tx>
            <c:strRef>
              <c:f>Sheet1!$A$29</c:f>
              <c:strCache>
                <c:ptCount val="1"/>
                <c:pt idx="0">
                  <c:v>4th Qtr 20</c:v>
                </c:pt>
              </c:strCache>
            </c:strRef>
          </c:tx>
          <c:spPr>
            <a:solidFill>
              <a:srgbClr val="FFFF99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Sheet1!$B$29</c:f>
              <c:numCache>
                <c:formatCode>#,##0</c:formatCode>
                <c:ptCount val="1"/>
                <c:pt idx="0">
                  <c:v>3526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85-44BE-81AC-34988C2724C9}"/>
            </c:ext>
          </c:extLst>
        </c:ser>
        <c:ser>
          <c:idx val="20"/>
          <c:order val="4"/>
          <c:tx>
            <c:strRef>
              <c:f>Sheet1!$A$30</c:f>
              <c:strCache>
                <c:ptCount val="1"/>
                <c:pt idx="0">
                  <c:v>1st Qtr 21</c:v>
                </c:pt>
              </c:strCache>
            </c:strRef>
          </c:tx>
          <c:spPr>
            <a:solidFill>
              <a:srgbClr val="99CCFF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Sheet1!$B$30</c:f>
              <c:numCache>
                <c:formatCode>#,##0</c:formatCode>
                <c:ptCount val="1"/>
                <c:pt idx="0">
                  <c:v>4825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85-44BE-81AC-34988C2724C9}"/>
            </c:ext>
          </c:extLst>
        </c:ser>
        <c:ser>
          <c:idx val="21"/>
          <c:order val="5"/>
          <c:tx>
            <c:strRef>
              <c:f>Sheet1!$A$31</c:f>
              <c:strCache>
                <c:ptCount val="1"/>
                <c:pt idx="0">
                  <c:v>2nd Qtr 21</c:v>
                </c:pt>
              </c:strCache>
            </c:strRef>
          </c:tx>
          <c:spPr>
            <a:solidFill>
              <a:srgbClr val="FF99CC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Sheet1!$B$31</c:f>
              <c:numCache>
                <c:formatCode>#,##0</c:formatCode>
                <c:ptCount val="1"/>
                <c:pt idx="0">
                  <c:v>3634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85-44BE-81AC-34988C2724C9}"/>
            </c:ext>
          </c:extLst>
        </c:ser>
        <c:ser>
          <c:idx val="22"/>
          <c:order val="6"/>
          <c:tx>
            <c:strRef>
              <c:f>Sheet1!$A$32</c:f>
              <c:strCache>
                <c:ptCount val="1"/>
                <c:pt idx="0">
                  <c:v>3rd Qtr 21</c:v>
                </c:pt>
              </c:strCache>
            </c:strRef>
          </c:tx>
          <c:spPr>
            <a:solidFill>
              <a:srgbClr val="CC99FF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Sheet1!$B$32</c:f>
              <c:numCache>
                <c:formatCode>#,##0</c:formatCode>
                <c:ptCount val="1"/>
                <c:pt idx="0">
                  <c:v>3972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85-44BE-81AC-34988C2724C9}"/>
            </c:ext>
          </c:extLst>
        </c:ser>
        <c:ser>
          <c:idx val="23"/>
          <c:order val="7"/>
          <c:tx>
            <c:strRef>
              <c:f>Sheet1!$A$33</c:f>
              <c:strCache>
                <c:ptCount val="1"/>
                <c:pt idx="0">
                  <c:v>4th Qtr 21</c:v>
                </c:pt>
              </c:strCache>
            </c:strRef>
          </c:tx>
          <c:spPr>
            <a:solidFill>
              <a:srgbClr val="FFCC99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Sheet1!$B$33</c:f>
              <c:numCache>
                <c:formatCode>#,##0</c:formatCode>
                <c:ptCount val="1"/>
                <c:pt idx="0">
                  <c:v>4195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85-44BE-81AC-34988C2724C9}"/>
            </c:ext>
          </c:extLst>
        </c:ser>
        <c:ser>
          <c:idx val="24"/>
          <c:order val="8"/>
          <c:tx>
            <c:strRef>
              <c:f>Sheet1!$A$34</c:f>
              <c:strCache>
                <c:ptCount val="1"/>
                <c:pt idx="0">
                  <c:v>1st Qtr 22</c:v>
                </c:pt>
              </c:strCache>
            </c:strRef>
          </c:tx>
          <c:spPr>
            <a:solidFill>
              <a:srgbClr val="3366FF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Sheet1!$B$34</c:f>
              <c:numCache>
                <c:formatCode>#,##0</c:formatCode>
                <c:ptCount val="1"/>
                <c:pt idx="0">
                  <c:v>4914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85-44BE-81AC-34988C2724C9}"/>
            </c:ext>
          </c:extLst>
        </c:ser>
        <c:ser>
          <c:idx val="25"/>
          <c:order val="9"/>
          <c:tx>
            <c:strRef>
              <c:f>Sheet1!$A$35</c:f>
              <c:strCache>
                <c:ptCount val="1"/>
                <c:pt idx="0">
                  <c:v>2nd Qtr 22</c:v>
                </c:pt>
              </c:strCache>
            </c:strRef>
          </c:tx>
          <c:spPr>
            <a:solidFill>
              <a:srgbClr val="33CCCC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Sheet1!$B$35</c:f>
              <c:numCache>
                <c:formatCode>#,##0</c:formatCode>
                <c:ptCount val="1"/>
                <c:pt idx="0">
                  <c:v>4508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C85-44BE-81AC-34988C2724C9}"/>
            </c:ext>
          </c:extLst>
        </c:ser>
        <c:ser>
          <c:idx val="26"/>
          <c:order val="10"/>
          <c:tx>
            <c:strRef>
              <c:f>Sheet1!$A$36</c:f>
              <c:strCache>
                <c:ptCount val="1"/>
                <c:pt idx="0">
                  <c:v>3rd Qtr 22</c:v>
                </c:pt>
              </c:strCache>
            </c:strRef>
          </c:tx>
          <c:spPr>
            <a:solidFill>
              <a:srgbClr val="99CC00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Sheet1!$B$36</c:f>
              <c:numCache>
                <c:formatCode>#,##0</c:formatCode>
                <c:ptCount val="1"/>
                <c:pt idx="0">
                  <c:v>4718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C85-44BE-81AC-34988C2724C9}"/>
            </c:ext>
          </c:extLst>
        </c:ser>
        <c:ser>
          <c:idx val="27"/>
          <c:order val="11"/>
          <c:tx>
            <c:strRef>
              <c:f>Sheet1!$A$37</c:f>
              <c:strCache>
                <c:ptCount val="1"/>
                <c:pt idx="0">
                  <c:v>4th Qtr 22</c:v>
                </c:pt>
              </c:strCache>
            </c:strRef>
          </c:tx>
          <c:spPr>
            <a:solidFill>
              <a:srgbClr val="FFCC00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Sheet1!$B$37</c:f>
              <c:numCache>
                <c:formatCode>#,##0</c:formatCode>
                <c:ptCount val="1"/>
                <c:pt idx="0">
                  <c:v>4998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85-44BE-81AC-34988C2724C9}"/>
            </c:ext>
          </c:extLst>
        </c:ser>
        <c:ser>
          <c:idx val="28"/>
          <c:order val="12"/>
          <c:tx>
            <c:strRef>
              <c:f>Sheet1!$A$38</c:f>
              <c:strCache>
                <c:ptCount val="1"/>
                <c:pt idx="0">
                  <c:v>1st Qtr 23</c:v>
                </c:pt>
              </c:strCache>
            </c:strRef>
          </c:tx>
          <c:spPr>
            <a:solidFill>
              <a:srgbClr val="FF9900"/>
            </a:solidFill>
            <a:ln w="1169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Sheet1!$B$38</c:f>
              <c:numCache>
                <c:formatCode>#,##0</c:formatCode>
                <c:ptCount val="1"/>
                <c:pt idx="0">
                  <c:v>5470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C85-44BE-81AC-34988C2724C9}"/>
            </c:ext>
          </c:extLst>
        </c:ser>
        <c:ser>
          <c:idx val="0"/>
          <c:order val="13"/>
          <c:tx>
            <c:strRef>
              <c:f>Sheet1!$A$39</c:f>
              <c:strCache>
                <c:ptCount val="1"/>
                <c:pt idx="0">
                  <c:v>2nd Qtr 23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Sheet1!$B$39</c:f>
              <c:numCache>
                <c:formatCode>#,##0</c:formatCode>
                <c:ptCount val="1"/>
                <c:pt idx="0">
                  <c:v>4655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85-44BE-81AC-34988C2724C9}"/>
            </c:ext>
          </c:extLst>
        </c:ser>
        <c:ser>
          <c:idx val="1"/>
          <c:order val="14"/>
          <c:tx>
            <c:strRef>
              <c:f>Sheet1!$A$40</c:f>
              <c:strCache>
                <c:ptCount val="1"/>
                <c:pt idx="0">
                  <c:v>3rd Qtr 23</c:v>
                </c:pt>
              </c:strCache>
            </c:strRef>
          </c:tx>
          <c:spPr>
            <a:solidFill>
              <a:srgbClr val="0099FF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Sheet1!$B$40</c:f>
              <c:numCache>
                <c:formatCode>#,##0</c:formatCode>
                <c:ptCount val="1"/>
                <c:pt idx="0">
                  <c:v>4502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C85-44BE-81AC-34988C2724C9}"/>
            </c:ext>
          </c:extLst>
        </c:ser>
        <c:ser>
          <c:idx val="2"/>
          <c:order val="15"/>
          <c:tx>
            <c:strRef>
              <c:f>Sheet1!$A$41</c:f>
              <c:strCache>
                <c:ptCount val="1"/>
                <c:pt idx="0">
                  <c:v>4th Qtr 23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Sheet1!$B$41</c:f>
              <c:numCache>
                <c:formatCode>#,##0</c:formatCode>
                <c:ptCount val="1"/>
                <c:pt idx="0">
                  <c:v>5274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85-44BE-81AC-34988C2724C9}"/>
            </c:ext>
          </c:extLst>
        </c:ser>
        <c:ser>
          <c:idx val="3"/>
          <c:order val="16"/>
          <c:tx>
            <c:strRef>
              <c:f>Sheet1!$A$42</c:f>
              <c:strCache>
                <c:ptCount val="1"/>
                <c:pt idx="0">
                  <c:v>1st Qtr 24</c:v>
                </c:pt>
              </c:strCache>
            </c:strRef>
          </c:tx>
          <c:spPr>
            <a:solidFill>
              <a:srgbClr val="FF00FF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Sheet1!$B$42</c:f>
              <c:numCache>
                <c:formatCode>#,##0</c:formatCode>
                <c:ptCount val="1"/>
                <c:pt idx="0">
                  <c:v>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F-4AB5-B4C4-66D9AC8D25B8}"/>
            </c:ext>
          </c:extLst>
        </c:ser>
        <c:ser>
          <c:idx val="4"/>
          <c:order val="17"/>
          <c:tx>
            <c:strRef>
              <c:f>Sheet1!$A$43</c:f>
              <c:strCache>
                <c:ptCount val="1"/>
                <c:pt idx="0">
                  <c:v>2nd Qtr 24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Sheet1!$B$43</c:f>
              <c:numCache>
                <c:formatCode>#,##0</c:formatCode>
                <c:ptCount val="1"/>
                <c:pt idx="0">
                  <c:v>5263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B8-425F-8753-BFB790A79E13}"/>
            </c:ext>
          </c:extLst>
        </c:ser>
        <c:ser>
          <c:idx val="5"/>
          <c:order val="18"/>
          <c:tx>
            <c:strRef>
              <c:f>Sheet1!$A$44</c:f>
              <c:strCache>
                <c:ptCount val="1"/>
                <c:pt idx="0">
                  <c:v>3rd Qtr 24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Sheet1!$B$44</c:f>
              <c:numCache>
                <c:formatCode>#,##0</c:formatCode>
                <c:ptCount val="1"/>
                <c:pt idx="0">
                  <c:v>5369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EA-45D4-AF52-A4884125DE65}"/>
            </c:ext>
          </c:extLst>
        </c:ser>
        <c:ser>
          <c:idx val="6"/>
          <c:order val="19"/>
          <c:tx>
            <c:strRef>
              <c:f>Sheet1!$A$45</c:f>
              <c:strCache>
                <c:ptCount val="1"/>
                <c:pt idx="0">
                  <c:v>4th Qtr 24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Continuous Improvement Ideas</c:v>
                </c:pt>
              </c:strCache>
            </c:strRef>
          </c:cat>
          <c:val>
            <c:numRef>
              <c:f>Sheet1!$B$45</c:f>
              <c:numCache>
                <c:formatCode>#,##0</c:formatCode>
                <c:ptCount val="1"/>
                <c:pt idx="0">
                  <c:v>5769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3F-4FAC-9BD5-BFBA0E320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23643552"/>
        <c:axId val="923643944"/>
        <c:axId val="0"/>
      </c:bar3DChart>
      <c:catAx>
        <c:axId val="92364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7" b="1" i="0" u="none" strike="noStrike" baseline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923643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3643944"/>
        <c:scaling>
          <c:orientation val="minMax"/>
        </c:scaling>
        <c:delete val="0"/>
        <c:axPos val="l"/>
        <c:majorGridlines>
          <c:spPr>
            <a:ln w="11696">
              <a:solidFill>
                <a:srgbClr val="FFFFFF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11696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727" b="1" i="0" u="none" strike="noStrike" baseline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923643552"/>
        <c:crosses val="autoZero"/>
        <c:crossBetween val="between"/>
      </c:valAx>
      <c:spPr>
        <a:noFill/>
        <a:ln w="23391">
          <a:noFill/>
        </a:ln>
      </c:spPr>
    </c:plotArea>
    <c:legend>
      <c:legendPos val="r"/>
      <c:layout>
        <c:manualLayout>
          <c:xMode val="edge"/>
          <c:yMode val="edge"/>
          <c:x val="0.77536322091287913"/>
          <c:y val="0"/>
          <c:w val="8.8685818592530621E-2"/>
          <c:h val="0.99594722974005789"/>
        </c:manualLayout>
      </c:layout>
      <c:overlay val="0"/>
      <c:spPr>
        <a:noFill/>
        <a:ln w="11696">
          <a:solidFill>
            <a:srgbClr val="FFFFFF"/>
          </a:solidFill>
          <a:prstDash val="solid"/>
        </a:ln>
      </c:spPr>
      <c:txPr>
        <a:bodyPr/>
        <a:lstStyle/>
        <a:p>
          <a:pPr>
            <a:defRPr sz="650" b="1" i="0" u="none" strike="noStrike" baseline="0">
              <a:solidFill>
                <a:srgbClr val="FFFFFF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000080"/>
    </a:solidFill>
    <a:ln>
      <a:noFill/>
    </a:ln>
  </c:spPr>
  <c:txPr>
    <a:bodyPr/>
    <a:lstStyle/>
    <a:p>
      <a:pPr>
        <a:defRPr sz="165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BEE3B-3261-4C09-A608-01B1D162EB40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496C3-F2BF-4D0F-8250-63F68DF1A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9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31"/>
          <p:cNvSpPr txBox="1">
            <a:spLocks noGrp="1" noChangeArrowheads="1"/>
          </p:cNvSpPr>
          <p:nvPr/>
        </p:nvSpPr>
        <p:spPr bwMode="auto">
          <a:xfrm>
            <a:off x="4060190" y="8831267"/>
            <a:ext cx="310599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95" tIns="46148" rIns="92295" bIns="46148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18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3C9D95-438D-4D9F-8D03-A08EB0790F4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215" tIns="45106" rIns="90215" bIns="4510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30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16FD-95BE-DDFC-0091-C67519A92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AE90C-1D7E-E3D7-51A5-ECC951805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F0F14-208B-B53C-6B75-A477F3B22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F4E29-0B52-D716-3D7A-9C65A3174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9C614-C85F-11B4-0B73-9FA6D81BF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9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1C5F-2497-E2B5-3269-6BFF90296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33F47-1714-EE91-17FA-5977A402B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4947C-7601-C3F9-73E5-D02595527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2721C-CD39-792D-BFEE-4F620F19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C230F-F7C5-85BB-3C22-C33EF085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1F466D-253F-65DA-7F44-5B5B82F34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5AB0B-4A01-5AA3-51B6-AA8B6FA01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87268-B72D-0728-52AA-E5DC5FC7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E3F95-C46E-0928-D0A7-28BB0026B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71759-335D-9F7A-84B7-53C521CC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0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45FF-1A99-F7B4-2B0F-8A7BB9382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71D0-F74B-5852-8A3A-59767B59F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3E6B0-B74F-7FCF-0199-35F03C4DE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267CB-9147-CC5A-0AFE-6B392456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02C35-A72E-D02D-731F-33557DF6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5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0F1D-593F-D95B-E055-9B3CAA670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C975C-B984-5268-D724-C0F19F2F9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B9644-E25C-2D45-ADB5-B2DBB43F1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A76F8-295A-5FB8-0EF6-A0CBE195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69F62-F4F4-85E3-BDB4-B035B30C2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4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78A4-6136-164E-B984-84CEBC70B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C22FA-D89E-8850-CD35-199FD08F2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0BA5F-4979-10E8-464D-1AD466B17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50893E-D8BD-2EA7-DC27-58362433D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8F7C1-7B3E-E078-3C3E-CE9F8A27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F4D0B-82AD-63E6-8B2A-FB38D889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4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4A497-6314-02FF-58FD-B66C979CF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FBC5E-26EA-1DD7-8CB9-EF66AFA9F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6CA3A-302A-3EBD-3037-96AE828EA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613F6-387E-30C2-6854-703592881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C19CC1-FB42-BAA1-D158-0A7C449925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48D8C-FE26-5BD5-045D-69DDF434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8D3AC-05A2-A5AA-B4D9-E4F22805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E4770D-CE30-99A4-99F2-3CDECBC85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1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8C572-DC32-CE6F-50E6-681A2160F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E5369C-8933-622B-183D-99EEA0DD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CF1A83-36FB-0FFE-8EB2-152DAEFED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AC146C-B72E-104D-9CC7-5292B8911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5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186FF5-3684-9F00-9BA0-1CA33B98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7F0471-269F-C246-3F43-4173CB91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10250-43EA-C1A9-8DE6-687451C6A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4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22A4D-340C-1E0B-3EEE-6C444FFD4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802BC-2A2C-A09A-32BD-998186BDE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10406-7014-2DB3-60E4-5F4EFE24E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56E2F-4741-59D9-E159-AA6D80A9C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DAE86-EBAD-61BB-499C-130E01ED1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88643-4DE7-136C-FB8B-7B81CEFD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7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023A8-CF13-15F7-DEF4-DB474FB83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A1B9B-A8CA-4CE7-A306-7B6D9F773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0A837-CF51-FE27-0584-576FB3F11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8883C-13BF-4DF5-5C69-47AC4939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26082-E46D-2F90-D2C0-0CFD229F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C89F1-F528-F38F-FAFC-2EAD82F9F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1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F95A17-E650-432B-5DF3-B945EB03C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B592D-7520-56B7-DC77-4BD18C21B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5091A-78CE-7B2D-F8BF-0037E99336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B81A2F-5159-43A7-8E62-86FB562BD0D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D26E0-EEF0-547A-ADD6-4A068AA48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B03F-C362-4718-EE8A-D20D197F5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F1D6AB-4D1B-410E-AB43-CE3BB6D9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6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0" y="1303082"/>
            <a:ext cx="12192000" cy="5651500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000048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19170"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39" name="Text Box 4"/>
          <p:cNvSpPr txBox="1">
            <a:spLocks noChangeArrowheads="1"/>
          </p:cNvSpPr>
          <p:nvPr/>
        </p:nvSpPr>
        <p:spPr bwMode="auto">
          <a:xfrm>
            <a:off x="1957917" y="314105"/>
            <a:ext cx="7518400" cy="54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19170"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2933" b="1" dirty="0">
                <a:solidFill>
                  <a:srgbClr val="000000"/>
                </a:solidFill>
                <a:latin typeface="Arial" panose="020B0604020202020204" pitchFamily="34" charset="0"/>
              </a:rPr>
              <a:t>CONTINUOUS IMPROVEMENTS</a:t>
            </a:r>
            <a:endParaRPr lang="en-US" altLang="en-US" sz="2933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3640669" y="2502639"/>
          <a:ext cx="8365065" cy="417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-406400" y="1357328"/>
            <a:ext cx="6326717" cy="111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19170" eaLnBrk="0" fontAlgn="base" hangingPunct="0">
              <a:spcBef>
                <a:spcPts val="533"/>
              </a:spcBef>
              <a:spcAft>
                <a:spcPct val="0"/>
              </a:spcAft>
              <a:buNone/>
              <a:defRPr/>
            </a:pPr>
            <a:r>
              <a:rPr lang="en-US" altLang="en-US" sz="2667" b="1" u="sng" dirty="0">
                <a:solidFill>
                  <a:srgbClr val="FFFFFF"/>
                </a:solidFill>
                <a:latin typeface="Arial Black" panose="020B0A04020102020204" pitchFamily="34" charset="0"/>
              </a:rPr>
              <a:t>4th </a:t>
            </a:r>
            <a:r>
              <a:rPr lang="en-US" altLang="en-US" sz="2667" b="1" u="sng" dirty="0" err="1">
                <a:solidFill>
                  <a:srgbClr val="FFFFFF"/>
                </a:solidFill>
                <a:latin typeface="Arial Black" panose="020B0A04020102020204" pitchFamily="34" charset="0"/>
              </a:rPr>
              <a:t>Qtr</a:t>
            </a:r>
            <a:r>
              <a:rPr lang="en-US" altLang="en-US" sz="2667" b="1" u="sng" dirty="0">
                <a:solidFill>
                  <a:srgbClr val="FFFFFF"/>
                </a:solidFill>
                <a:latin typeface="Arial Black" panose="020B0A04020102020204" pitchFamily="34" charset="0"/>
              </a:rPr>
              <a:t> 2024</a:t>
            </a:r>
            <a:r>
              <a:rPr lang="en-US" altLang="en-US" sz="2667" b="1" dirty="0">
                <a:solidFill>
                  <a:srgbClr val="FFFFFF"/>
                </a:solidFill>
                <a:latin typeface="Arial Black" panose="020B0A04020102020204" pitchFamily="34" charset="0"/>
              </a:rPr>
              <a:t>  5,769 Ideas</a:t>
            </a:r>
          </a:p>
          <a:p>
            <a:pPr algn="ctr" defTabSz="1219170"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2667" b="1" dirty="0">
                <a:solidFill>
                  <a:srgbClr val="FFFFFF"/>
                </a:solidFill>
                <a:latin typeface="Arial Black" panose="020B0A04020102020204" pitchFamily="34" charset="0"/>
              </a:rPr>
              <a:t>89% Implemented</a:t>
            </a:r>
            <a:endParaRPr lang="en-US" altLang="en-US" b="1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65542" name="Group 7"/>
          <p:cNvGrpSpPr>
            <a:grpSpLocks/>
          </p:cNvGrpSpPr>
          <p:nvPr/>
        </p:nvGrpSpPr>
        <p:grpSpPr bwMode="auto">
          <a:xfrm>
            <a:off x="8331200" y="68166"/>
            <a:ext cx="4368800" cy="1081088"/>
            <a:chOff x="-8" y="56"/>
            <a:chExt cx="2064" cy="681"/>
          </a:xfrm>
        </p:grpSpPr>
        <p:pic>
          <p:nvPicPr>
            <p:cNvPr id="65544" name="Picture 8" descr="G:\Common\jetlogo.bm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56"/>
              <a:ext cx="148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45" name="Text Box 9"/>
            <p:cNvSpPr txBox="1">
              <a:spLocks noChangeArrowheads="1"/>
            </p:cNvSpPr>
            <p:nvPr/>
          </p:nvSpPr>
          <p:spPr bwMode="auto">
            <a:xfrm>
              <a:off x="-8" y="472"/>
              <a:ext cx="206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defTabSz="1219170" eaLnBrk="0" fontAlgn="base" hangingPunct="0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US" altLang="en-US" sz="2133" b="1" i="1">
                  <a:solidFill>
                    <a:srgbClr val="E82C00"/>
                  </a:solidFill>
                  <a:latin typeface="Arial" panose="020B0604020202020204" pitchFamily="34" charset="0"/>
                </a:rPr>
                <a:t>100% Associate Owned</a:t>
              </a:r>
              <a:endParaRPr lang="en-US" altLang="en-US" b="1">
                <a:solidFill>
                  <a:srgbClr val="00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65543" name="Text Box 6"/>
          <p:cNvSpPr txBox="1">
            <a:spLocks noChangeArrowheads="1"/>
          </p:cNvSpPr>
          <p:nvPr/>
        </p:nvSpPr>
        <p:spPr bwMode="auto">
          <a:xfrm>
            <a:off x="5526617" y="1353607"/>
            <a:ext cx="6659033" cy="111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219170"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2667" b="1" u="sng" dirty="0">
                <a:solidFill>
                  <a:srgbClr val="FFFFFF"/>
                </a:solidFill>
                <a:latin typeface="Arial Black" panose="020B0A04020102020204" pitchFamily="34" charset="0"/>
              </a:rPr>
              <a:t>TOTAL IDEAS FOR 2024: 21,959</a:t>
            </a:r>
          </a:p>
          <a:p>
            <a:pPr algn="ctr" defTabSz="1219170" eaLnBrk="0" fontAlgn="base" hangingPunct="0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2667" b="1" u="sng" dirty="0">
                <a:solidFill>
                  <a:srgbClr val="FFFFFF"/>
                </a:solidFill>
                <a:latin typeface="Arial Black" panose="020B0A04020102020204" pitchFamily="34" charset="0"/>
              </a:rPr>
              <a:t>88% Implemented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A8B8F5-DD81-40CC-9DB5-3FBC8EA1B4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52" y="174997"/>
            <a:ext cx="2111296" cy="85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79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Black</vt:lpstr>
      <vt:lpstr>Times New Roman</vt:lpstr>
      <vt:lpstr>Office Theme</vt:lpstr>
      <vt:lpstr>PowerPoint Presentation</vt:lpstr>
    </vt:vector>
  </TitlesOfParts>
  <Company>Jasper Engines and Transmissions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Sharon Sermersheim</dc:creator>
  <cp:lastModifiedBy>Sharon Sermersheim</cp:lastModifiedBy>
  <cp:revision>1</cp:revision>
  <dcterms:created xsi:type="dcterms:W3CDTF">2025-01-15T18:48:08Z</dcterms:created>
  <dcterms:modified xsi:type="dcterms:W3CDTF">2025-01-15T18:49:05Z</dcterms:modified>
</cp:coreProperties>
</file>